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22" autoAdjust="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9672-3CFE-4622-99E6-04682FE9D91D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6F7C-4FC1-4362-A4E5-CC4F4200D544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F8D08-350C-4561-AF09-8A2B2809759E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1965-F8C5-443B-93CE-127C8DBD6A80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180A-67EC-4846-B41D-6DECFE6668DB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A0E4-48FA-4C6F-BB98-563F3B62820B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ADB9-BD1D-4CD1-979F-40EA07BAC393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8BCD-6B3F-44FA-B297-C1FA327C6FAD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917E-712C-4D00-80F2-69A5200EBA6B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7D3C-B1B1-43CF-9FFA-302E52FEB6ED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17FC-6828-42D8-854C-FE53501620EB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1B0EB-18B2-4FB7-90EA-700D5097CB32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3995738" cy="1143000"/>
          </a:xfrm>
        </p:spPr>
        <p:txBody>
          <a:bodyPr/>
          <a:lstStyle/>
          <a:p>
            <a:r>
              <a:rPr lang="zh-CN" altLang="en-US" sz="3600"/>
              <a:t>陶渊明《饮酒》</a:t>
            </a:r>
          </a:p>
        </p:txBody>
      </p:sp>
      <p:pic>
        <p:nvPicPr>
          <p:cNvPr id="5124" name="Picture 4" descr="陶渊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0"/>
            <a:ext cx="4648200" cy="4044950"/>
          </a:xfrm>
          <a:prstGeom prst="rect">
            <a:avLst/>
          </a:prstGeom>
          <a:noFill/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156325" y="1052513"/>
            <a:ext cx="2663825" cy="53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FF"/>
                </a:solidFill>
              </a:rPr>
              <a:t>结庐在人境，</a:t>
            </a:r>
          </a:p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FF"/>
                </a:solidFill>
              </a:rPr>
              <a:t>而无车马喧。</a:t>
            </a:r>
          </a:p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FF"/>
                </a:solidFill>
              </a:rPr>
              <a:t>问君何能尔？</a:t>
            </a:r>
          </a:p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FF"/>
                </a:solidFill>
              </a:rPr>
              <a:t>心远地自偏。</a:t>
            </a:r>
          </a:p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FF"/>
                </a:solidFill>
              </a:rPr>
              <a:t>采菊东篱下，</a:t>
            </a:r>
          </a:p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FF"/>
                </a:solidFill>
              </a:rPr>
              <a:t>悠然见南山；</a:t>
            </a:r>
          </a:p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FF"/>
                </a:solidFill>
              </a:rPr>
              <a:t>山气日夕佳，</a:t>
            </a:r>
          </a:p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FF"/>
                </a:solidFill>
              </a:rPr>
              <a:t>飞鸟相与还。</a:t>
            </a:r>
          </a:p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FF"/>
                </a:solidFill>
              </a:rPr>
              <a:t>此中有真意，</a:t>
            </a:r>
          </a:p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FF"/>
                </a:solidFill>
              </a:rPr>
              <a:t>欲辨已忘言。</a:t>
            </a:r>
            <a:endParaRPr lang="zh-CN" altLang="en-US" b="1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一、思想内容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　　本诗表现了陶渊明弃官归田后的人生态度和生活情趣。 </a:t>
            </a:r>
          </a:p>
        </p:txBody>
      </p:sp>
      <p:pic>
        <p:nvPicPr>
          <p:cNvPr id="6148" name="Picture 4" descr="index 副本"/>
          <p:cNvPicPr>
            <a:picLocks noChangeAspect="1" noChangeArrowheads="1"/>
          </p:cNvPicPr>
          <p:nvPr/>
        </p:nvPicPr>
        <p:blipFill>
          <a:blip r:embed="rId3"/>
          <a:srcRect r="7547"/>
          <a:stretch>
            <a:fillRect/>
          </a:stretch>
        </p:blipFill>
        <p:spPr bwMode="auto">
          <a:xfrm>
            <a:off x="1258888" y="3141663"/>
            <a:ext cx="6048375" cy="250825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6858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/>
              <a:t>　　“采菊东篱下，悠然见南山”是千古名句，你认为它好在哪里？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/>
              <a:t>　　“采菊东篱下”表面上看只是作者隐居生活中的一项内容，实际上也是作者高尚情怀的写照，中国古人历来就有以花喻人的传统，菊花是清雅高洁的象征，所以这一句要从字面意思和隐含的意思两方面加以理解。“悠然见南山”更是作者“心远”的形象画面，作者所陶醉、所神往的是那远方的青山，而并非官场，并非人事。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172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/>
              <a:t>　　有人提出把“悠然见南山”改成“望”，你认为怎样好？为什么？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7772400" cy="4114800"/>
          </a:xfrm>
        </p:spPr>
        <p:txBody>
          <a:bodyPr/>
          <a:lstStyle/>
          <a:p>
            <a:r>
              <a:rPr lang="zh-CN" altLang="en-US" sz="2800"/>
              <a:t>　　“望”是一个有意识的动作，它说明作者是“有心”去做，而“见”是无意识的动作，它更能表现作者淡泊的心境，表明作者的悠然自得，所以用“见”比用“望”与全诗的情调更加吻合，也更符合生活的实际。作者是在采菊花时无意中“见南山”的，而不是故意停下手中的活去“望”南山。　　</a:t>
            </a:r>
          </a:p>
          <a:p>
            <a:r>
              <a:rPr lang="zh-CN" altLang="en-US" sz="2800"/>
              <a:t>　　这两句，将诗人的淡泊心境与悠然自得的情怀表露无疑。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158750" cy="152400"/>
          </a:xfrm>
        </p:spPr>
        <p:txBody>
          <a:bodyPr>
            <a:normAutofit fontScale="90000"/>
          </a:bodyPr>
          <a:lstStyle/>
          <a:p>
            <a:endParaRPr lang="zh-CN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7772400" cy="4572000"/>
          </a:xfrm>
        </p:spPr>
        <p:txBody>
          <a:bodyPr/>
          <a:lstStyle/>
          <a:p>
            <a:r>
              <a:rPr lang="zh-CN" altLang="en-US"/>
              <a:t>　　“山气日夕佳，飞鸟相与还。”字面上的意思是山间的景色在傍晚时显得更加美丽，鸟儿们成群结伴地回家了。</a:t>
            </a:r>
          </a:p>
          <a:p>
            <a:r>
              <a:rPr lang="zh-CN" altLang="en-US"/>
              <a:t>　　但仅这样理解还不够，实际上它还是作者对自己晚年隐居生活的赞叹，作者是借景抒情，在景物的描绘中，抒发了自己对晚年辞官归隐、躬耕田园的怡然自乐的情怀。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772400" cy="4114800"/>
          </a:xfrm>
        </p:spPr>
        <p:txBody>
          <a:bodyPr/>
          <a:lstStyle/>
          <a:p>
            <a:r>
              <a:rPr lang="zh-CN" altLang="en-US"/>
              <a:t>　　总的来说，这首诗表现了作者厌弃官场生活，隐居田园后怡然自得的人生态度和生活情趣。</a:t>
            </a:r>
          </a:p>
          <a:p>
            <a:r>
              <a:rPr lang="zh-CN" altLang="en-US"/>
              <a:t>　　在今天看来，作者逃避现实的做法虽然不可取，但他不与当时黑暗的官场人物同流合污，而追求洁身自好的做法却是有一定积极意义的。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4038600" cy="1143000"/>
          </a:xfrm>
        </p:spPr>
        <p:txBody>
          <a:bodyPr/>
          <a:lstStyle/>
          <a:p>
            <a:r>
              <a:rPr lang="zh-CN" altLang="en-US"/>
              <a:t>二、艺术特点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2438400"/>
            <a:ext cx="7772400" cy="4114800"/>
          </a:xfrm>
        </p:spPr>
        <p:txBody>
          <a:bodyPr/>
          <a:lstStyle/>
          <a:p>
            <a:pPr algn="just"/>
            <a:r>
              <a:rPr lang="zh-CN" altLang="en-US"/>
              <a:t>1、融抒情、说理、写景于一体；</a:t>
            </a:r>
          </a:p>
          <a:p>
            <a:pPr algn="just"/>
            <a:r>
              <a:rPr lang="zh-CN" altLang="en-US"/>
              <a:t>2、风格朴素、自然、平淡。 </a:t>
            </a:r>
          </a:p>
        </p:txBody>
      </p:sp>
      <p:pic>
        <p:nvPicPr>
          <p:cNvPr id="11268" name="Picture 4" descr="22 副本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38" y="3789363"/>
            <a:ext cx="3951287" cy="1601787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107</Words>
  <PresentationFormat>全屏显示(4:3)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Times New Roman</vt:lpstr>
      <vt:lpstr>宋体</vt:lpstr>
      <vt:lpstr>幼圆</vt:lpstr>
      <vt:lpstr>Office 主题</vt:lpstr>
      <vt:lpstr>陶渊明《饮酒》</vt:lpstr>
      <vt:lpstr>一、思想内容</vt:lpstr>
      <vt:lpstr>　　“采菊东篱下，悠然见南山”是千古名句，你认为它好在哪里？</vt:lpstr>
      <vt:lpstr>　　有人提出把“悠然见南山”改成“望”，你认为怎样好？为什么？</vt:lpstr>
      <vt:lpstr>幻灯片 5</vt:lpstr>
      <vt:lpstr>幻灯片 6</vt:lpstr>
      <vt:lpstr>二、艺术特点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1601-01-01T00:00:00Z</dcterms:created>
  <dcterms:modified xsi:type="dcterms:W3CDTF">2015-02-01T00:50:52Z</dcterms:modified>
</cp:coreProperties>
</file>